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EE334-EBF5-4261-98CC-A1FC7E86B05F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70B02-8975-4B8A-ACA8-50FD0ABAB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2080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90613" y="933450"/>
            <a:ext cx="4484687" cy="3363913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031397" y="4624916"/>
            <a:ext cx="4607999" cy="3735360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2014" y="279152"/>
            <a:ext cx="8302176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b="1" i="0" u="none" strike="noStrike" kern="0" cap="none" spc="0" baseline="0" dirty="0">
                <a:solidFill>
                  <a:schemeClr val="bg1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Министерство образования и </a:t>
            </a:r>
            <a:r>
              <a:rPr lang="kk-KZ" b="1" i="0" u="none" strike="noStrike" kern="0" cap="none" spc="0" baseline="0" dirty="0" smtClean="0">
                <a:solidFill>
                  <a:schemeClr val="bg1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науки Республики </a:t>
            </a:r>
            <a:r>
              <a:rPr lang="kk-KZ" b="1" i="0" u="none" strike="noStrike" kern="0" cap="none" spc="0" baseline="0" dirty="0">
                <a:solidFill>
                  <a:schemeClr val="bg1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Казахстан</a:t>
            </a:r>
            <a:endParaRPr lang="ru-RU" b="1" i="0" u="none" strike="noStrike" kern="0" cap="none" spc="0" baseline="0" dirty="0">
              <a:solidFill>
                <a:schemeClr val="bg1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pic>
        <p:nvPicPr>
          <p:cNvPr id="6" name="Picture 2" descr="E:\copy\СТЭЛЛА\НУЖНОЕ\2018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0359" y="648484"/>
            <a:ext cx="1117186" cy="1117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21731" y="1916832"/>
            <a:ext cx="8134442" cy="30777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lvl="0" algn="ctr"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800" b="1" kern="0" dirty="0" smtClean="0">
              <a:solidFill>
                <a:srgbClr val="002060"/>
              </a:solidFill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  <a:p>
            <a:pPr lvl="0" algn="ctr"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1" kern="0" dirty="0" err="1" smtClean="0">
                <a:solidFill>
                  <a:srgbClr val="002060"/>
                </a:solidFill>
                <a:latin typeface="Century Gothic" panose="020B0502020202020204" pitchFamily="34" charset="0"/>
                <a:ea typeface="MS Gothic" pitchFamily="2"/>
                <a:cs typeface="MS Gothic" pitchFamily="2"/>
              </a:rPr>
              <a:t>Правила</a:t>
            </a:r>
            <a:r>
              <a:rPr lang="en-GB" sz="2800" b="1" kern="0" dirty="0" smtClean="0">
                <a:solidFill>
                  <a:srgbClr val="002060"/>
                </a:solidFill>
                <a:latin typeface="Century Gothic" panose="020B0502020202020204" pitchFamily="34" charset="0"/>
                <a:ea typeface="MS Gothic" pitchFamily="2"/>
                <a:cs typeface="MS Gothic" pitchFamily="2"/>
              </a:rPr>
              <a:t> </a:t>
            </a:r>
            <a:endParaRPr lang="kk-KZ" sz="2800" b="1" kern="0" dirty="0">
              <a:solidFill>
                <a:srgbClr val="002060"/>
              </a:solidFill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  <a:p>
            <a:pPr lvl="0" algn="ctr"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sz="2800" b="1" kern="0" dirty="0">
                <a:solidFill>
                  <a:srgbClr val="002060"/>
                </a:solidFill>
                <a:latin typeface="Century Gothic" panose="020B0502020202020204" pitchFamily="34" charset="0"/>
                <a:ea typeface="MS Gothic" pitchFamily="2"/>
                <a:cs typeface="MS Gothic" pitchFamily="2"/>
              </a:rPr>
              <a:t>конкурсного замещения руководителей </a:t>
            </a:r>
            <a:r>
              <a:rPr lang="kk-KZ" sz="2800" b="1" kern="0" dirty="0" smtClean="0">
                <a:solidFill>
                  <a:srgbClr val="002060"/>
                </a:solidFill>
                <a:latin typeface="Century Gothic" panose="020B0502020202020204" pitchFamily="34" charset="0"/>
                <a:ea typeface="MS Gothic" pitchFamily="2"/>
                <a:cs typeface="MS Gothic" pitchFamily="2"/>
              </a:rPr>
              <a:t>государственных </a:t>
            </a:r>
            <a:r>
              <a:rPr lang="kk-KZ" sz="2800" b="1" kern="0" dirty="0">
                <a:solidFill>
                  <a:srgbClr val="002060"/>
                </a:solidFill>
                <a:latin typeface="Century Gothic" panose="020B0502020202020204" pitchFamily="34" charset="0"/>
                <a:ea typeface="MS Gothic" pitchFamily="2"/>
                <a:cs typeface="MS Gothic" pitchFamily="2"/>
              </a:rPr>
              <a:t>учреждений среднего образования</a:t>
            </a:r>
          </a:p>
          <a:p>
            <a:pPr algn="ctr"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dirty="0">
                <a:solidFill>
                  <a:schemeClr val="bg1"/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В ПРИКАЗ МОН РК </a:t>
            </a:r>
            <a:r>
              <a:rPr lang="kk-KZ" sz="2000" b="1" kern="0" dirty="0">
                <a:solidFill>
                  <a:schemeClr val="bg1"/>
                </a:solidFill>
                <a:latin typeface="Century Gothic" panose="020B0502020202020204" pitchFamily="34" charset="0"/>
                <a:ea typeface="MS Gothic" pitchFamily="2"/>
                <a:cs typeface="MS Gothic" pitchFamily="2"/>
              </a:rPr>
              <a:t>№ 57 от 21 февраля 2012 </a:t>
            </a:r>
            <a:r>
              <a:rPr lang="kk-KZ" sz="2000" b="1" kern="0" dirty="0" smtClean="0">
                <a:solidFill>
                  <a:schemeClr val="bg1"/>
                </a:solidFill>
                <a:latin typeface="Century Gothic" panose="020B0502020202020204" pitchFamily="34" charset="0"/>
                <a:ea typeface="MS Gothic" pitchFamily="2"/>
                <a:cs typeface="MS Gothic" pitchFamily="2"/>
              </a:rPr>
              <a:t>года</a:t>
            </a:r>
            <a:endParaRPr lang="kk-KZ" sz="2000" b="1" kern="0" dirty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  <a:p>
            <a:pPr algn="ctr"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sz="2000" i="1" kern="0" dirty="0">
                <a:solidFill>
                  <a:schemeClr val="tx2"/>
                </a:solidFill>
                <a:effectLst>
                  <a:outerShdw dist="17962" dir="2700000">
                    <a:srgbClr val="000000"/>
                  </a:outerShdw>
                </a:effectLst>
                <a:latin typeface="Century Gothic" panose="020B0502020202020204" pitchFamily="34" charset="0"/>
                <a:ea typeface="MS Gothic" pitchFamily="2"/>
                <a:cs typeface="MS Gothic" pitchFamily="2"/>
              </a:rPr>
              <a:t>с</a:t>
            </a:r>
            <a:r>
              <a:rPr lang="kk-KZ" sz="2000" i="1" kern="0" dirty="0" smtClean="0">
                <a:solidFill>
                  <a:schemeClr val="tx2"/>
                </a:solidFill>
                <a:effectLst>
                  <a:outerShdw dist="17962" dir="2700000">
                    <a:srgbClr val="000000"/>
                  </a:outerShdw>
                </a:effectLst>
                <a:latin typeface="Century Gothic" panose="020B0502020202020204" pitchFamily="34" charset="0"/>
                <a:ea typeface="MS Gothic" pitchFamily="2"/>
                <a:cs typeface="MS Gothic" pitchFamily="2"/>
              </a:rPr>
              <a:t> внесенными изменениями</a:t>
            </a:r>
            <a:r>
              <a:rPr lang="kk-KZ" sz="2000" i="1" kern="0" dirty="0" smtClean="0">
                <a:solidFill>
                  <a:schemeClr val="tx2"/>
                </a:solidFill>
                <a:latin typeface="Century Gothic" panose="020B0502020202020204" pitchFamily="34" charset="0"/>
                <a:ea typeface="MS Gothic" pitchFamily="2"/>
                <a:cs typeface="MS Gothic" pitchFamily="2"/>
              </a:rPr>
              <a:t> </a:t>
            </a:r>
            <a:r>
              <a:rPr lang="kk-KZ" sz="2000" i="1" kern="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MS Gothic" pitchFamily="2"/>
                <a:cs typeface="MS Gothic" pitchFamily="2"/>
              </a:rPr>
              <a:t>№ 619 от 13 декабря 2017 </a:t>
            </a:r>
            <a:r>
              <a:rPr lang="kk-KZ" sz="2000" i="1" kern="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MS Gothic" pitchFamily="2"/>
                <a:cs typeface="MS Gothic" pitchFamily="2"/>
              </a:rPr>
              <a:t>года</a:t>
            </a:r>
            <a:endParaRPr lang="kk-KZ" sz="2000" i="1" kern="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dirty="0">
              <a:solidFill>
                <a:srgbClr val="000000"/>
              </a:solidFill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7864" y="5897942"/>
            <a:ext cx="8302176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b="1" i="0" u="none" strike="noStrike" kern="0" cap="none" spc="0" baseline="0" dirty="0" smtClean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Май 2018 года</a:t>
            </a:r>
            <a:endParaRPr lang="ru-RU" b="1" i="0" u="none" strike="noStrike" kern="0" cap="none" spc="0" baseline="0" dirty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7966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1252068" y="1764425"/>
            <a:ext cx="7276472" cy="2490761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937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chemeClr val="bg2">
              <a:lumMod val="75000"/>
            </a:schemeClr>
          </a:solidFill>
          <a:ln w="0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3" name="Полилиния 6"/>
          <p:cNvSpPr/>
          <p:nvPr/>
        </p:nvSpPr>
        <p:spPr>
          <a:xfrm>
            <a:off x="1745644" y="1916832"/>
            <a:ext cx="6570772" cy="38412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chemeClr val="bg2"/>
          </a:solidFill>
          <a:ln w="25402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0" u="none" strike="noStrike" kern="0" cap="none" spc="0" baseline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1- этап  Конкурсная комиссия при органе управления образования</a:t>
            </a:r>
            <a:endParaRPr lang="ru-RU" sz="1400" b="1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4" name="Полилиния 7"/>
          <p:cNvSpPr/>
          <p:nvPr/>
        </p:nvSpPr>
        <p:spPr>
          <a:xfrm>
            <a:off x="3135660" y="3005038"/>
            <a:ext cx="3314973" cy="306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chemeClr val="bg2"/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0" cap="none" spc="0" baseline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 Попечительский совет</a:t>
            </a:r>
            <a:endParaRPr lang="ru-RU" sz="1600" b="1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5" name="Полилиния 11"/>
          <p:cNvSpPr/>
          <p:nvPr/>
        </p:nvSpPr>
        <p:spPr>
          <a:xfrm>
            <a:off x="3627141" y="5779465"/>
            <a:ext cx="2229851" cy="37149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sz="1200" b="0" i="1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Допускается к собеседованию</a:t>
            </a:r>
            <a:endParaRPr lang="ru-RU" sz="1200" b="0" i="1" u="none" strike="noStrike" kern="1200" cap="none" spc="0" baseline="0" dirty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6" name="Полилиния 13"/>
          <p:cNvSpPr/>
          <p:nvPr/>
        </p:nvSpPr>
        <p:spPr>
          <a:xfrm>
            <a:off x="482940" y="188640"/>
            <a:ext cx="8379708" cy="55824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0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sz="2000" b="1" i="0" u="none" strike="noStrike" kern="1200" cap="none" spc="0" baseline="0" dirty="0">
                <a:solidFill>
                  <a:schemeClr val="bg1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Кандидат на занятие вакантной должности </a:t>
            </a:r>
            <a:endParaRPr lang="ru-RU" sz="2000" b="1" i="0" u="none" strike="noStrike" kern="1200" cap="none" spc="0" baseline="0" dirty="0">
              <a:solidFill>
                <a:schemeClr val="bg1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1727068" y="2469386"/>
            <a:ext cx="2831407" cy="3879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2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t" anchorCtr="1" compatLnSpc="0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b="1" i="1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Проводит оценку документов</a:t>
            </a:r>
            <a:endParaRPr lang="en-GB" sz="1200" b="1" i="1" u="none" strike="noStrike" kern="1200" cap="none" spc="0" baseline="0" dirty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8" name="Полилиния 16"/>
          <p:cNvSpPr/>
          <p:nvPr/>
        </p:nvSpPr>
        <p:spPr>
          <a:xfrm>
            <a:off x="3748009" y="3538307"/>
            <a:ext cx="2030041" cy="65197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10800"/>
              <a:gd name="f8" fmla="+- 0 0 0"/>
              <a:gd name="f9" fmla="*/ f3 1 21600"/>
              <a:gd name="f10" fmla="*/ f4 1 21600"/>
              <a:gd name="f11" fmla="+- f6 0 f5"/>
              <a:gd name="f12" fmla="*/ f8 f0 1"/>
              <a:gd name="f13" fmla="*/ f11 1 21600"/>
              <a:gd name="f14" fmla="*/ f12 1 f2"/>
              <a:gd name="f15" fmla="*/ 5400 f13 1"/>
              <a:gd name="f16" fmla="*/ 16200 f13 1"/>
              <a:gd name="f17" fmla="*/ 10800 f13 1"/>
              <a:gd name="f18" fmla="*/ 0 f13 1"/>
              <a:gd name="f19" fmla="*/ 21600 f13 1"/>
              <a:gd name="f20" fmla="+- f14 0 f1"/>
              <a:gd name="f21" fmla="*/ f17 1 f13"/>
              <a:gd name="f22" fmla="*/ f18 1 f13"/>
              <a:gd name="f23" fmla="*/ f19 1 f13"/>
              <a:gd name="f24" fmla="*/ f15 1 f13"/>
              <a:gd name="f25" fmla="*/ f16 1 f13"/>
              <a:gd name="f26" fmla="*/ f24 f9 1"/>
              <a:gd name="f27" fmla="*/ f25 f9 1"/>
              <a:gd name="f28" fmla="*/ f25 f10 1"/>
              <a:gd name="f29" fmla="*/ f24 f10 1"/>
              <a:gd name="f30" fmla="*/ f21 f9 1"/>
              <a:gd name="f31" fmla="*/ f22 f10 1"/>
              <a:gd name="f32" fmla="*/ f22 f9 1"/>
              <a:gd name="f33" fmla="*/ f21 f10 1"/>
              <a:gd name="f34" fmla="*/ f23 f10 1"/>
              <a:gd name="f35" fmla="*/ f23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30" y="f31"/>
              </a:cxn>
              <a:cxn ang="f20">
                <a:pos x="f32" y="f33"/>
              </a:cxn>
              <a:cxn ang="f20">
                <a:pos x="f30" y="f34"/>
              </a:cxn>
              <a:cxn ang="f20">
                <a:pos x="f35" y="f33"/>
              </a:cxn>
            </a:cxnLst>
            <a:rect l="f26" t="f29" r="f27" b="f28"/>
            <a:pathLst>
              <a:path w="21600" h="21600">
                <a:moveTo>
                  <a:pt x="f7" y="f5"/>
                </a:moveTo>
                <a:lnTo>
                  <a:pt x="f6" y="f7"/>
                </a:lnTo>
                <a:lnTo>
                  <a:pt x="f7" y="f6"/>
                </a:lnTo>
                <a:lnTo>
                  <a:pt x="f5" y="f7"/>
                </a:lnTo>
                <a:lnTo>
                  <a:pt x="f7" y="f5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1" i="0" u="none" strike="noStrike" kern="1200" cap="none" spc="0" baseline="0" dirty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b="1" i="1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Проводит собеседование</a:t>
            </a:r>
          </a:p>
        </p:txBody>
      </p:sp>
      <p:sp>
        <p:nvSpPr>
          <p:cNvPr id="9" name="TextBox 17"/>
          <p:cNvSpPr txBox="1"/>
          <p:nvPr/>
        </p:nvSpPr>
        <p:spPr>
          <a:xfrm>
            <a:off x="5021244" y="2477248"/>
            <a:ext cx="3295172" cy="3800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2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t" anchorCtr="1" compatLnSpc="0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1" u="none" strike="noStrike" kern="1200" cap="none" spc="0" baseline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Направление</a:t>
            </a:r>
          </a:p>
        </p:txBody>
      </p:sp>
      <p:sp>
        <p:nvSpPr>
          <p:cNvPr id="10" name="TextBox 20"/>
          <p:cNvSpPr txBox="1"/>
          <p:nvPr/>
        </p:nvSpPr>
        <p:spPr>
          <a:xfrm>
            <a:off x="5740482" y="3728685"/>
            <a:ext cx="2453949" cy="348386"/>
          </a:xfrm>
          <a:prstGeom prst="rect">
            <a:avLst/>
          </a:prstGeom>
          <a:solidFill>
            <a:schemeClr val="bg2"/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t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sz="1300" b="1" i="1" u="none" strike="noStrike" kern="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Направляет протокол заседаниия</a:t>
            </a:r>
            <a:endParaRPr lang="ru-RU" sz="1300" b="1" i="1" u="none" strike="noStrike" kern="1200" cap="none" spc="0" baseline="0" dirty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11" name="Полилиния 21"/>
          <p:cNvSpPr/>
          <p:nvPr/>
        </p:nvSpPr>
        <p:spPr>
          <a:xfrm>
            <a:off x="2411760" y="4468115"/>
            <a:ext cx="4824536" cy="5139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sz="1400" b="1" i="0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3-этап:  УО </a:t>
            </a:r>
            <a:r>
              <a:rPr lang="kk-KZ" sz="1400" b="1" i="0" u="none" strike="noStrike" kern="1200" cap="none" spc="0" baseline="0" dirty="0" smtClean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области </a:t>
            </a:r>
            <a:r>
              <a:rPr lang="kk-KZ" sz="1400" b="1" i="0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на согласование </a:t>
            </a:r>
            <a:endParaRPr lang="ru-RU" sz="1400" b="1" i="0" u="none" strike="noStrike" kern="1200" cap="none" spc="0" baseline="0" dirty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12" name="TextBox 22"/>
          <p:cNvSpPr txBox="1"/>
          <p:nvPr/>
        </p:nvSpPr>
        <p:spPr>
          <a:xfrm>
            <a:off x="1838218" y="3728685"/>
            <a:ext cx="1872223" cy="348386"/>
          </a:xfrm>
          <a:prstGeom prst="rect">
            <a:avLst/>
          </a:prstGeom>
          <a:solidFill>
            <a:schemeClr val="bg2"/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t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300" b="1" i="1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Положительный</a:t>
            </a:r>
          </a:p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300" b="1" i="1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результат</a:t>
            </a:r>
          </a:p>
        </p:txBody>
      </p:sp>
      <p:sp>
        <p:nvSpPr>
          <p:cNvPr id="13" name="TextBox 23"/>
          <p:cNvSpPr txBox="1"/>
          <p:nvPr/>
        </p:nvSpPr>
        <p:spPr>
          <a:xfrm>
            <a:off x="1442694" y="2928430"/>
            <a:ext cx="261006" cy="1219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8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t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600" b="1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2</a:t>
            </a:r>
          </a:p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-</a:t>
            </a:r>
          </a:p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э</a:t>
            </a:r>
          </a:p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т</a:t>
            </a:r>
          </a:p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а</a:t>
            </a:r>
          </a:p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п</a:t>
            </a:r>
          </a:p>
        </p:txBody>
      </p:sp>
      <p:sp>
        <p:nvSpPr>
          <p:cNvPr id="14" name="Полилиния 24"/>
          <p:cNvSpPr/>
          <p:nvPr/>
        </p:nvSpPr>
        <p:spPr>
          <a:xfrm>
            <a:off x="3089127" y="4990061"/>
            <a:ext cx="3480674" cy="7149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10800"/>
              <a:gd name="f8" fmla="+- 0 0 0"/>
              <a:gd name="f9" fmla="*/ f3 1 21600"/>
              <a:gd name="f10" fmla="*/ f4 1 21600"/>
              <a:gd name="f11" fmla="+- f6 0 f5"/>
              <a:gd name="f12" fmla="*/ f8 f0 1"/>
              <a:gd name="f13" fmla="*/ f11 1 21600"/>
              <a:gd name="f14" fmla="*/ f12 1 f2"/>
              <a:gd name="f15" fmla="*/ 5400 f13 1"/>
              <a:gd name="f16" fmla="*/ 16200 f13 1"/>
              <a:gd name="f17" fmla="*/ 10800 f13 1"/>
              <a:gd name="f18" fmla="*/ 0 f13 1"/>
              <a:gd name="f19" fmla="*/ 21600 f13 1"/>
              <a:gd name="f20" fmla="+- f14 0 f1"/>
              <a:gd name="f21" fmla="*/ f17 1 f13"/>
              <a:gd name="f22" fmla="*/ f18 1 f13"/>
              <a:gd name="f23" fmla="*/ f19 1 f13"/>
              <a:gd name="f24" fmla="*/ f15 1 f13"/>
              <a:gd name="f25" fmla="*/ f16 1 f13"/>
              <a:gd name="f26" fmla="*/ f24 f9 1"/>
              <a:gd name="f27" fmla="*/ f25 f9 1"/>
              <a:gd name="f28" fmla="*/ f25 f10 1"/>
              <a:gd name="f29" fmla="*/ f24 f10 1"/>
              <a:gd name="f30" fmla="*/ f21 f9 1"/>
              <a:gd name="f31" fmla="*/ f22 f10 1"/>
              <a:gd name="f32" fmla="*/ f22 f9 1"/>
              <a:gd name="f33" fmla="*/ f21 f10 1"/>
              <a:gd name="f34" fmla="*/ f23 f10 1"/>
              <a:gd name="f35" fmla="*/ f23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30" y="f31"/>
              </a:cxn>
              <a:cxn ang="f20">
                <a:pos x="f32" y="f33"/>
              </a:cxn>
              <a:cxn ang="f20">
                <a:pos x="f30" y="f34"/>
              </a:cxn>
              <a:cxn ang="f20">
                <a:pos x="f35" y="f33"/>
              </a:cxn>
            </a:cxnLst>
            <a:rect l="f26" t="f29" r="f27" b="f28"/>
            <a:pathLst>
              <a:path w="21600" h="21600">
                <a:moveTo>
                  <a:pt x="f7" y="f5"/>
                </a:moveTo>
                <a:lnTo>
                  <a:pt x="f6" y="f7"/>
                </a:lnTo>
                <a:lnTo>
                  <a:pt x="f7" y="f6"/>
                </a:lnTo>
                <a:lnTo>
                  <a:pt x="f5" y="f7"/>
                </a:lnTo>
                <a:lnTo>
                  <a:pt x="f7" y="f5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sz="1200" b="1" i="1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Проводит тестирование и собеседование</a:t>
            </a:r>
            <a:endParaRPr lang="ru-RU" sz="1200" b="1" i="1" u="none" strike="noStrike" kern="1200" cap="none" spc="0" baseline="0" dirty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15" name="Полилиния 25"/>
          <p:cNvSpPr/>
          <p:nvPr/>
        </p:nvSpPr>
        <p:spPr>
          <a:xfrm>
            <a:off x="962817" y="5229201"/>
            <a:ext cx="2011323" cy="9516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sz="1200" b="0" i="1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Тестирование на знание законодательства</a:t>
            </a:r>
            <a:r>
              <a:rPr lang="ru-RU" sz="1200" b="0" i="1" u="none" strike="noStrike" kern="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,</a:t>
            </a:r>
            <a:r>
              <a:rPr lang="kk-KZ" sz="1200" b="0" i="1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 педагогики, психологии  (пороговый уровень- 50% по каждому направлению)</a:t>
            </a:r>
            <a:endParaRPr lang="ru-RU" sz="1200" b="0" i="1" u="none" strike="noStrike" kern="1200" cap="none" spc="0" baseline="0" dirty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16" name="Полилиния 29"/>
          <p:cNvSpPr/>
          <p:nvPr/>
        </p:nvSpPr>
        <p:spPr>
          <a:xfrm>
            <a:off x="6411089" y="5622361"/>
            <a:ext cx="2147404" cy="45840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sz="1200" b="0" i="1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Проводит собеседование</a:t>
            </a:r>
            <a:endParaRPr lang="ru-RU" sz="1200" b="0" i="1" u="none" strike="noStrike" kern="1200" cap="none" spc="0" baseline="0" dirty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17" name="TextBox 31"/>
          <p:cNvSpPr txBox="1"/>
          <p:nvPr/>
        </p:nvSpPr>
        <p:spPr>
          <a:xfrm>
            <a:off x="1442100" y="1023853"/>
            <a:ext cx="7086440" cy="5734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8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0004" tIns="44997" rIns="90004" bIns="44997" anchor="t" anchorCtr="1" compatLnSpc="0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kk-KZ" sz="1400" b="1" i="1" u="none" strike="noStrike" kern="1200" cap="none" spc="0" baseline="0" dirty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Согласно стандарту госуслуг подает </a:t>
            </a:r>
            <a:r>
              <a:rPr lang="kk-KZ" sz="1400" b="1" i="1" u="none" strike="noStrike" kern="1200" cap="none" spc="0" baseline="0" dirty="0" smtClean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документы</a:t>
            </a:r>
            <a:endParaRPr lang="en-GB" sz="1200" b="1" i="1" u="none" strike="noStrike" kern="1200" cap="none" spc="0" baseline="0" dirty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18" name="Полилиния 32"/>
          <p:cNvSpPr/>
          <p:nvPr/>
        </p:nvSpPr>
        <p:spPr>
          <a:xfrm>
            <a:off x="899596" y="6326276"/>
            <a:ext cx="3305556" cy="31824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  <a:prstDash val="solid"/>
          </a:ln>
          <a:effectLst>
            <a:outerShdw dist="25402" dir="5400000" algn="tl">
              <a:srgbClr val="000000">
                <a:alpha val="38000"/>
              </a:srgbClr>
            </a:outerShdw>
          </a:effectLst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0" u="none" strike="noStrike" kern="0" cap="none" spc="0" baseline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 4- этап:  Конкурсная комиссия</a:t>
            </a:r>
            <a:endParaRPr lang="ru-RU" sz="1400" b="1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MS Gothic" pitchFamily="2"/>
              <a:cs typeface="MS Gothic" pitchFamily="2"/>
            </a:endParaRPr>
          </a:p>
        </p:txBody>
      </p:sp>
      <p:sp>
        <p:nvSpPr>
          <p:cNvPr id="19" name="Полилиния 33"/>
          <p:cNvSpPr/>
          <p:nvPr/>
        </p:nvSpPr>
        <p:spPr>
          <a:xfrm>
            <a:off x="4927811" y="6356424"/>
            <a:ext cx="3676637" cy="25886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  <a:prstDash val="solid"/>
          </a:ln>
          <a:effectLst>
            <a:outerShdw dist="25402" dir="5400000" algn="tl">
              <a:srgbClr val="000000">
                <a:alpha val="38000"/>
              </a:srgbClr>
            </a:outerShdw>
          </a:effectLst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ctr" defTabSz="914400" rtl="0" fontAlgn="auto" hangingPunct="1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1" u="none" strike="noStrike" kern="1200" cap="none" spc="0" baseline="0">
                <a:solidFill>
                  <a:srgbClr val="002060"/>
                </a:solidFill>
                <a:uFillTx/>
                <a:latin typeface="Century Gothic" panose="020B0502020202020204" pitchFamily="34" charset="0"/>
                <a:ea typeface="MS Gothic" pitchFamily="2"/>
                <a:cs typeface="MS Gothic" pitchFamily="2"/>
              </a:rPr>
              <a:t>Принимает решение </a:t>
            </a:r>
          </a:p>
        </p:txBody>
      </p:sp>
      <p:sp>
        <p:nvSpPr>
          <p:cNvPr id="20" name="Двойная стрелка влево/вверх 34"/>
          <p:cNvSpPr/>
          <p:nvPr/>
        </p:nvSpPr>
        <p:spPr>
          <a:xfrm>
            <a:off x="7236296" y="4261288"/>
            <a:ext cx="362376" cy="70305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25000"/>
              <a:gd name="f8" fmla="+- 0 0 -360"/>
              <a:gd name="f9" fmla="+- 0 0 -270"/>
              <a:gd name="f10" fmla="+- 0 0 -180"/>
              <a:gd name="f11" fmla="+- 0 0 -90"/>
              <a:gd name="f12" fmla="abs f3"/>
              <a:gd name="f13" fmla="abs f4"/>
              <a:gd name="f14" fmla="abs f5"/>
              <a:gd name="f15" fmla="*/ f8 f0 1"/>
              <a:gd name="f16" fmla="*/ f9 f0 1"/>
              <a:gd name="f17" fmla="*/ f10 f0 1"/>
              <a:gd name="f18" fmla="*/ f11 f0 1"/>
              <a:gd name="f19" fmla="?: f12 f3 1"/>
              <a:gd name="f20" fmla="?: f13 f4 1"/>
              <a:gd name="f21" fmla="?: f14 f5 1"/>
              <a:gd name="f22" fmla="*/ f15 1 f2"/>
              <a:gd name="f23" fmla="*/ f16 1 f2"/>
              <a:gd name="f24" fmla="*/ f17 1 f2"/>
              <a:gd name="f25" fmla="*/ f18 1 f2"/>
              <a:gd name="f26" fmla="*/ f19 1 21600"/>
              <a:gd name="f27" fmla="*/ f20 1 21600"/>
              <a:gd name="f28" fmla="*/ 21600 f19 1"/>
              <a:gd name="f29" fmla="*/ 21600 f20 1"/>
              <a:gd name="f30" fmla="+- f22 0 f1"/>
              <a:gd name="f31" fmla="+- f23 0 f1"/>
              <a:gd name="f32" fmla="+- f24 0 f1"/>
              <a:gd name="f33" fmla="+- f25 0 f1"/>
              <a:gd name="f34" fmla="min f27 f26"/>
              <a:gd name="f35" fmla="*/ f28 1 f21"/>
              <a:gd name="f36" fmla="*/ f29 1 f21"/>
              <a:gd name="f37" fmla="val f35"/>
              <a:gd name="f38" fmla="val f36"/>
              <a:gd name="f39" fmla="*/ f6 f34 1"/>
              <a:gd name="f40" fmla="+- f38 0 f6"/>
              <a:gd name="f41" fmla="+- f37 0 f6"/>
              <a:gd name="f42" fmla="*/ f37 f34 1"/>
              <a:gd name="f43" fmla="*/ f38 f34 1"/>
              <a:gd name="f44" fmla="min f41 f40"/>
              <a:gd name="f45" fmla="*/ f44 f7 1"/>
              <a:gd name="f46" fmla="*/ f45 1 100000"/>
              <a:gd name="f47" fmla="*/ f45 1 50000"/>
              <a:gd name="f48" fmla="*/ f45 1 200000"/>
              <a:gd name="f49" fmla="+- f37 0 f47"/>
              <a:gd name="f50" fmla="+- f38 0 f47"/>
              <a:gd name="f51" fmla="+- f37 0 f46"/>
              <a:gd name="f52" fmla="+- f38 0 f46"/>
              <a:gd name="f53" fmla="*/ f48 f34 1"/>
              <a:gd name="f54" fmla="*/ f46 f34 1"/>
              <a:gd name="f55" fmla="+- f51 0 f48"/>
              <a:gd name="f56" fmla="+- f51 f48 0"/>
              <a:gd name="f57" fmla="+- f52 0 f48"/>
              <a:gd name="f58" fmla="+- f52 f48 0"/>
              <a:gd name="f59" fmla="*/ f51 f34 1"/>
              <a:gd name="f60" fmla="*/ f52 f34 1"/>
              <a:gd name="f61" fmla="*/ f50 f34 1"/>
              <a:gd name="f62" fmla="*/ f49 f34 1"/>
              <a:gd name="f63" fmla="+- f46 f56 0"/>
              <a:gd name="f64" fmla="+- f46 f58 0"/>
              <a:gd name="f65" fmla="*/ f57 f34 1"/>
              <a:gd name="f66" fmla="*/ f58 f34 1"/>
              <a:gd name="f67" fmla="*/ f55 f34 1"/>
              <a:gd name="f68" fmla="*/ f56 f34 1"/>
              <a:gd name="f69" fmla="*/ f63 1 2"/>
              <a:gd name="f70" fmla="*/ f64 1 2"/>
              <a:gd name="f71" fmla="*/ f69 f34 1"/>
              <a:gd name="f72" fmla="*/ f70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9" y="f39"/>
              </a:cxn>
              <a:cxn ang="f31">
                <a:pos x="f62" y="f54"/>
              </a:cxn>
              <a:cxn ang="f30">
                <a:pos x="f54" y="f61"/>
              </a:cxn>
              <a:cxn ang="f31">
                <a:pos x="f39" y="f60"/>
              </a:cxn>
              <a:cxn ang="f32">
                <a:pos x="f54" y="f43"/>
              </a:cxn>
              <a:cxn ang="f32">
                <a:pos x="f71" y="f66"/>
              </a:cxn>
              <a:cxn ang="f33">
                <a:pos x="f68" y="f72"/>
              </a:cxn>
              <a:cxn ang="f33">
                <a:pos x="f42" y="f54"/>
              </a:cxn>
            </a:cxnLst>
            <a:rect l="f53" t="f65" r="f59" b="f66"/>
            <a:pathLst>
              <a:path>
                <a:moveTo>
                  <a:pt x="f39" y="f60"/>
                </a:moveTo>
                <a:lnTo>
                  <a:pt x="f54" y="f61"/>
                </a:lnTo>
                <a:lnTo>
                  <a:pt x="f54" y="f65"/>
                </a:lnTo>
                <a:lnTo>
                  <a:pt x="f67" y="f65"/>
                </a:lnTo>
                <a:lnTo>
                  <a:pt x="f67" y="f54"/>
                </a:lnTo>
                <a:lnTo>
                  <a:pt x="f62" y="f54"/>
                </a:lnTo>
                <a:lnTo>
                  <a:pt x="f59" y="f39"/>
                </a:lnTo>
                <a:lnTo>
                  <a:pt x="f42" y="f54"/>
                </a:lnTo>
                <a:lnTo>
                  <a:pt x="f68" y="f54"/>
                </a:lnTo>
                <a:lnTo>
                  <a:pt x="f68" y="f66"/>
                </a:lnTo>
                <a:lnTo>
                  <a:pt x="f54" y="f66"/>
                </a:lnTo>
                <a:lnTo>
                  <a:pt x="f54" y="f4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21" name="Стрелка вниз 35"/>
          <p:cNvSpPr/>
          <p:nvPr/>
        </p:nvSpPr>
        <p:spPr>
          <a:xfrm>
            <a:off x="4725460" y="2300953"/>
            <a:ext cx="75141" cy="704085"/>
          </a:xfrm>
          <a:custGeom>
            <a:avLst>
              <a:gd name="f0" fmla="val 17475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22" name="Стрелка вниз 36"/>
          <p:cNvSpPr/>
          <p:nvPr/>
        </p:nvSpPr>
        <p:spPr>
          <a:xfrm>
            <a:off x="4716016" y="764704"/>
            <a:ext cx="118862" cy="288026"/>
          </a:xfrm>
          <a:custGeom>
            <a:avLst>
              <a:gd name="f0" fmla="val 1714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23" name="Стрелка вниз 40"/>
          <p:cNvSpPr/>
          <p:nvPr/>
        </p:nvSpPr>
        <p:spPr>
          <a:xfrm>
            <a:off x="4741170" y="1626132"/>
            <a:ext cx="118862" cy="288026"/>
          </a:xfrm>
          <a:custGeom>
            <a:avLst>
              <a:gd name="f0" fmla="val 1714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24" name="Двойная стрелка влево/вверх 41"/>
          <p:cNvSpPr/>
          <p:nvPr/>
        </p:nvSpPr>
        <p:spPr>
          <a:xfrm flipH="1">
            <a:off x="443630" y="1371782"/>
            <a:ext cx="455965" cy="524258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25000"/>
              <a:gd name="f8" fmla="+- 0 0 -360"/>
              <a:gd name="f9" fmla="+- 0 0 -270"/>
              <a:gd name="f10" fmla="+- 0 0 -180"/>
              <a:gd name="f11" fmla="+- 0 0 -90"/>
              <a:gd name="f12" fmla="abs f3"/>
              <a:gd name="f13" fmla="abs f4"/>
              <a:gd name="f14" fmla="abs f5"/>
              <a:gd name="f15" fmla="*/ f8 f0 1"/>
              <a:gd name="f16" fmla="*/ f9 f0 1"/>
              <a:gd name="f17" fmla="*/ f10 f0 1"/>
              <a:gd name="f18" fmla="*/ f11 f0 1"/>
              <a:gd name="f19" fmla="?: f12 f3 1"/>
              <a:gd name="f20" fmla="?: f13 f4 1"/>
              <a:gd name="f21" fmla="?: f14 f5 1"/>
              <a:gd name="f22" fmla="*/ f15 1 f2"/>
              <a:gd name="f23" fmla="*/ f16 1 f2"/>
              <a:gd name="f24" fmla="*/ f17 1 f2"/>
              <a:gd name="f25" fmla="*/ f18 1 f2"/>
              <a:gd name="f26" fmla="*/ f19 1 21600"/>
              <a:gd name="f27" fmla="*/ f20 1 21600"/>
              <a:gd name="f28" fmla="*/ 21600 f19 1"/>
              <a:gd name="f29" fmla="*/ 21600 f20 1"/>
              <a:gd name="f30" fmla="+- f22 0 f1"/>
              <a:gd name="f31" fmla="+- f23 0 f1"/>
              <a:gd name="f32" fmla="+- f24 0 f1"/>
              <a:gd name="f33" fmla="+- f25 0 f1"/>
              <a:gd name="f34" fmla="min f27 f26"/>
              <a:gd name="f35" fmla="*/ f28 1 f21"/>
              <a:gd name="f36" fmla="*/ f29 1 f21"/>
              <a:gd name="f37" fmla="val f35"/>
              <a:gd name="f38" fmla="val f36"/>
              <a:gd name="f39" fmla="*/ f6 f34 1"/>
              <a:gd name="f40" fmla="+- f38 0 f6"/>
              <a:gd name="f41" fmla="+- f37 0 f6"/>
              <a:gd name="f42" fmla="*/ f37 f34 1"/>
              <a:gd name="f43" fmla="*/ f38 f34 1"/>
              <a:gd name="f44" fmla="min f41 f40"/>
              <a:gd name="f45" fmla="*/ f44 f7 1"/>
              <a:gd name="f46" fmla="*/ f45 1 100000"/>
              <a:gd name="f47" fmla="*/ f45 1 50000"/>
              <a:gd name="f48" fmla="*/ f45 1 200000"/>
              <a:gd name="f49" fmla="+- f37 0 f47"/>
              <a:gd name="f50" fmla="+- f38 0 f47"/>
              <a:gd name="f51" fmla="+- f37 0 f46"/>
              <a:gd name="f52" fmla="+- f38 0 f46"/>
              <a:gd name="f53" fmla="*/ f48 f34 1"/>
              <a:gd name="f54" fmla="*/ f46 f34 1"/>
              <a:gd name="f55" fmla="+- f51 0 f48"/>
              <a:gd name="f56" fmla="+- f51 f48 0"/>
              <a:gd name="f57" fmla="+- f52 0 f48"/>
              <a:gd name="f58" fmla="+- f52 f48 0"/>
              <a:gd name="f59" fmla="*/ f51 f34 1"/>
              <a:gd name="f60" fmla="*/ f52 f34 1"/>
              <a:gd name="f61" fmla="*/ f50 f34 1"/>
              <a:gd name="f62" fmla="*/ f49 f34 1"/>
              <a:gd name="f63" fmla="+- f46 f56 0"/>
              <a:gd name="f64" fmla="+- f46 f58 0"/>
              <a:gd name="f65" fmla="*/ f57 f34 1"/>
              <a:gd name="f66" fmla="*/ f58 f34 1"/>
              <a:gd name="f67" fmla="*/ f55 f34 1"/>
              <a:gd name="f68" fmla="*/ f56 f34 1"/>
              <a:gd name="f69" fmla="*/ f63 1 2"/>
              <a:gd name="f70" fmla="*/ f64 1 2"/>
              <a:gd name="f71" fmla="*/ f69 f34 1"/>
              <a:gd name="f72" fmla="*/ f70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9" y="f39"/>
              </a:cxn>
              <a:cxn ang="f31">
                <a:pos x="f62" y="f54"/>
              </a:cxn>
              <a:cxn ang="f30">
                <a:pos x="f54" y="f61"/>
              </a:cxn>
              <a:cxn ang="f31">
                <a:pos x="f39" y="f60"/>
              </a:cxn>
              <a:cxn ang="f32">
                <a:pos x="f54" y="f43"/>
              </a:cxn>
              <a:cxn ang="f32">
                <a:pos x="f71" y="f66"/>
              </a:cxn>
              <a:cxn ang="f33">
                <a:pos x="f68" y="f72"/>
              </a:cxn>
              <a:cxn ang="f33">
                <a:pos x="f42" y="f54"/>
              </a:cxn>
            </a:cxnLst>
            <a:rect l="f53" t="f65" r="f59" b="f66"/>
            <a:pathLst>
              <a:path>
                <a:moveTo>
                  <a:pt x="f39" y="f60"/>
                </a:moveTo>
                <a:lnTo>
                  <a:pt x="f54" y="f61"/>
                </a:lnTo>
                <a:lnTo>
                  <a:pt x="f54" y="f65"/>
                </a:lnTo>
                <a:lnTo>
                  <a:pt x="f67" y="f65"/>
                </a:lnTo>
                <a:lnTo>
                  <a:pt x="f67" y="f54"/>
                </a:lnTo>
                <a:lnTo>
                  <a:pt x="f62" y="f54"/>
                </a:lnTo>
                <a:lnTo>
                  <a:pt x="f59" y="f39"/>
                </a:lnTo>
                <a:lnTo>
                  <a:pt x="f42" y="f54"/>
                </a:lnTo>
                <a:lnTo>
                  <a:pt x="f68" y="f54"/>
                </a:lnTo>
                <a:lnTo>
                  <a:pt x="f68" y="f66"/>
                </a:lnTo>
                <a:lnTo>
                  <a:pt x="f54" y="f66"/>
                </a:lnTo>
                <a:lnTo>
                  <a:pt x="f54" y="f43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25" name="Стрелка вправо 42"/>
          <p:cNvSpPr/>
          <p:nvPr/>
        </p:nvSpPr>
        <p:spPr>
          <a:xfrm>
            <a:off x="482940" y="1340766"/>
            <a:ext cx="959754" cy="189856"/>
          </a:xfrm>
          <a:custGeom>
            <a:avLst>
              <a:gd name="f0" fmla="val 19464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26" name="Стрелка вниз 43"/>
          <p:cNvSpPr/>
          <p:nvPr/>
        </p:nvSpPr>
        <p:spPr>
          <a:xfrm>
            <a:off x="4691043" y="3310233"/>
            <a:ext cx="138421" cy="302465"/>
          </a:xfrm>
          <a:custGeom>
            <a:avLst>
              <a:gd name="f0" fmla="val 1665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27" name="Выгнутая влево стрелка 44"/>
          <p:cNvSpPr/>
          <p:nvPr/>
        </p:nvSpPr>
        <p:spPr>
          <a:xfrm>
            <a:off x="1341708" y="2492892"/>
            <a:ext cx="302949" cy="36442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25000"/>
              <a:gd name="f10" fmla="val 50000"/>
              <a:gd name="f11" fmla="+- 0 0 -270"/>
              <a:gd name="f12" fmla="+- 0 0 -180"/>
              <a:gd name="f13" fmla="+- 0 0 -90"/>
              <a:gd name="f14" fmla="abs f4"/>
              <a:gd name="f15" fmla="abs f5"/>
              <a:gd name="f16" fmla="abs f6"/>
              <a:gd name="f17" fmla="*/ f11 f0 1"/>
              <a:gd name="f18" fmla="*/ f12 f0 1"/>
              <a:gd name="f19" fmla="*/ f13 f0 1"/>
              <a:gd name="f20" fmla="?: f14 f4 1"/>
              <a:gd name="f21" fmla="?: f15 f5 1"/>
              <a:gd name="f22" fmla="?: f16 f6 1"/>
              <a:gd name="f23" fmla="*/ f17 1 f3"/>
              <a:gd name="f24" fmla="*/ f18 1 f3"/>
              <a:gd name="f25" fmla="*/ f19 1 f3"/>
              <a:gd name="f26" fmla="*/ f20 1 21600"/>
              <a:gd name="f27" fmla="*/ f21 1 21600"/>
              <a:gd name="f28" fmla="*/ 21600 f20 1"/>
              <a:gd name="f29" fmla="*/ 21600 f21 1"/>
              <a:gd name="f30" fmla="+- f23 0 f1"/>
              <a:gd name="f31" fmla="+- f24 0 f1"/>
              <a:gd name="f32" fmla="+- f25 0 f1"/>
              <a:gd name="f33" fmla="min f27 f26"/>
              <a:gd name="f34" fmla="*/ f28 1 f22"/>
              <a:gd name="f35" fmla="*/ f29 1 f22"/>
              <a:gd name="f36" fmla="val f34"/>
              <a:gd name="f37" fmla="val f35"/>
              <a:gd name="f38" fmla="*/ f7 f33 1"/>
              <a:gd name="f39" fmla="+- f37 0 f7"/>
              <a:gd name="f40" fmla="+- f36 0 f7"/>
              <a:gd name="f41" fmla="*/ f36 f33 1"/>
              <a:gd name="f42" fmla="*/ f37 f33 1"/>
              <a:gd name="f43" fmla="*/ f39 1 2"/>
              <a:gd name="f44" fmla="min f40 f39"/>
              <a:gd name="f45" fmla="*/ f40 f40 1"/>
              <a:gd name="f46" fmla="*/ f40 f33 1"/>
              <a:gd name="f47" fmla="*/ f44 f9 1"/>
              <a:gd name="f48" fmla="*/ f44 f10 1"/>
              <a:gd name="f49" fmla="*/ f47 1 100000"/>
              <a:gd name="f50" fmla="*/ f48 1 100000"/>
              <a:gd name="f51" fmla="+- f49 f50 0"/>
              <a:gd name="f52" fmla="*/ f49 f49 1"/>
              <a:gd name="f53" fmla="+- f50 0 f49"/>
              <a:gd name="f54" fmla="*/ f50 1 2"/>
              <a:gd name="f55" fmla="+- f36 0 f49"/>
              <a:gd name="f56" fmla="+- 0 0 f49"/>
              <a:gd name="f57" fmla="*/ f49 1 2"/>
              <a:gd name="f58" fmla="*/ f49 f33 1"/>
              <a:gd name="f59" fmla="*/ f51 1 4"/>
              <a:gd name="f60" fmla="+- f45 0 f52"/>
              <a:gd name="f61" fmla="*/ f53 1 2"/>
              <a:gd name="f62" fmla="+- f37 0 f54"/>
              <a:gd name="f63" fmla="+- 0 0 f57"/>
              <a:gd name="f64" fmla="+- 0 0 f56"/>
              <a:gd name="f65" fmla="*/ f55 f33 1"/>
              <a:gd name="f66" fmla="*/ f57 f33 1"/>
              <a:gd name="f67" fmla="+- f43 0 f59"/>
              <a:gd name="f68" fmla="sqrt f60"/>
              <a:gd name="f69" fmla="+- 0 0 f63"/>
              <a:gd name="f70" fmla="*/ f62 f33 1"/>
              <a:gd name="f71" fmla="*/ f67 2 1"/>
              <a:gd name="f72" fmla="+- f67 f49 0"/>
              <a:gd name="f73" fmla="*/ f68 f67 1"/>
              <a:gd name="f74" fmla="*/ f67 f33 1"/>
              <a:gd name="f75" fmla="*/ f71 f71 1"/>
              <a:gd name="f76" fmla="*/ f73 1 f40"/>
              <a:gd name="f77" fmla="+- f67 f72 0"/>
              <a:gd name="f78" fmla="+- f75 0 f52"/>
              <a:gd name="f79" fmla="+- f67 f76 0"/>
              <a:gd name="f80" fmla="+- f72 f76 0"/>
              <a:gd name="f81" fmla="+- 0 0 f76"/>
              <a:gd name="f82" fmla="*/ f77 1 2"/>
              <a:gd name="f83" fmla="sqrt f78"/>
              <a:gd name="f84" fmla="+- f79 0 f61"/>
              <a:gd name="f85" fmla="+- f80 f61 0"/>
              <a:gd name="f86" fmla="+- 0 0 f81"/>
              <a:gd name="f87" fmla="*/ f80 f33 1"/>
              <a:gd name="f88" fmla="*/ f82 f33 1"/>
              <a:gd name="f89" fmla="*/ f83 f40 1"/>
              <a:gd name="f90" fmla="at2 f64 f86"/>
              <a:gd name="f91" fmla="*/ f84 f33 1"/>
              <a:gd name="f92" fmla="*/ f85 f33 1"/>
              <a:gd name="f93" fmla="+- f90 f1 0"/>
              <a:gd name="f94" fmla="*/ f89 1 f71"/>
              <a:gd name="f95" fmla="*/ f93 f8 1"/>
              <a:gd name="f96" fmla="+- 0 0 f94"/>
              <a:gd name="f97" fmla="*/ f95 1 f0"/>
              <a:gd name="f98" fmla="+- 0 0 f96"/>
              <a:gd name="f99" fmla="+- 0 0 f97"/>
              <a:gd name="f100" fmla="at2 f98 f69"/>
              <a:gd name="f101" fmla="val f99"/>
              <a:gd name="f102" fmla="+- f100 f1 0"/>
              <a:gd name="f103" fmla="+- 0 0 f101"/>
              <a:gd name="f104" fmla="*/ f102 f8 1"/>
              <a:gd name="f105" fmla="*/ f103 f0 1"/>
              <a:gd name="f106" fmla="*/ f104 1 f0"/>
              <a:gd name="f107" fmla="*/ f105 1 f8"/>
              <a:gd name="f108" fmla="+- 0 0 f106"/>
              <a:gd name="f109" fmla="+- f107 0 f1"/>
              <a:gd name="f110" fmla="val f108"/>
              <a:gd name="f111" fmla="+- 0 0 f110"/>
              <a:gd name="f112" fmla="+- f0 0 f109"/>
              <a:gd name="f113" fmla="+- 0 0 f109"/>
              <a:gd name="f114" fmla="*/ f111 f0 1"/>
              <a:gd name="f115" fmla="*/ f114 1 f8"/>
              <a:gd name="f116" fmla="+- f115 0 f1"/>
              <a:gd name="f117" fmla="+- f116 0 f1"/>
              <a:gd name="f118" fmla="+- f1 f116 0"/>
              <a:gd name="f119" fmla="+- f0 0 f116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38" y="f88"/>
              </a:cxn>
              <a:cxn ang="f31">
                <a:pos x="f65" y="f92"/>
              </a:cxn>
              <a:cxn ang="f32">
                <a:pos x="f41" y="f70"/>
              </a:cxn>
              <a:cxn ang="f32">
                <a:pos x="f65" y="f91"/>
              </a:cxn>
              <a:cxn ang="f32">
                <a:pos x="f41" y="f66"/>
              </a:cxn>
            </a:cxnLst>
            <a:rect l="f38" t="f38" r="f41" b="f42"/>
            <a:pathLst>
              <a:path stroke="0">
                <a:moveTo>
                  <a:pt x="f38" y="f74"/>
                </a:moveTo>
                <a:arcTo wR="f46" hR="f74" stAng="f0" swAng="f113"/>
                <a:lnTo>
                  <a:pt x="f65" y="f91"/>
                </a:lnTo>
                <a:lnTo>
                  <a:pt x="f41" y="f70"/>
                </a:lnTo>
                <a:lnTo>
                  <a:pt x="f65" y="f92"/>
                </a:lnTo>
                <a:lnTo>
                  <a:pt x="f65" y="f87"/>
                </a:lnTo>
                <a:arcTo wR="f46" hR="f74" stAng="f112" swAng="f109"/>
                <a:close/>
              </a:path>
              <a:path stroke="0">
                <a:moveTo>
                  <a:pt x="f41" y="f58"/>
                </a:moveTo>
                <a:arcTo wR="f46" hR="f74" stAng="f2" swAng="f117"/>
                <a:arcTo wR="f46" hR="f74" stAng="f119" swAng="f118"/>
                <a:close/>
              </a:path>
              <a:path fill="none">
                <a:moveTo>
                  <a:pt x="f38" y="f74"/>
                </a:moveTo>
                <a:arcTo wR="f46" hR="f74" stAng="f0" swAng="f113"/>
                <a:lnTo>
                  <a:pt x="f65" y="f91"/>
                </a:lnTo>
                <a:lnTo>
                  <a:pt x="f41" y="f70"/>
                </a:lnTo>
                <a:lnTo>
                  <a:pt x="f65" y="f92"/>
                </a:lnTo>
                <a:lnTo>
                  <a:pt x="f65" y="f87"/>
                </a:lnTo>
                <a:arcTo wR="f46" hR="f74" stAng="f112" swAng="f109"/>
                <a:lnTo>
                  <a:pt x="f38" y="f74"/>
                </a:lnTo>
                <a:arcTo wR="f46" hR="f74" stAng="f0" swAng="f1"/>
                <a:lnTo>
                  <a:pt x="f41" y="f58"/>
                </a:lnTo>
                <a:arcTo wR="f46" hR="f74" stAng="f2" swAng="f117"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28" name="Выгнутая вправо стрелка 46"/>
          <p:cNvSpPr/>
          <p:nvPr/>
        </p:nvSpPr>
        <p:spPr>
          <a:xfrm rot="632580">
            <a:off x="6634385" y="2849180"/>
            <a:ext cx="407785" cy="42735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5400000"/>
              <a:gd name="f10" fmla="val 25000"/>
              <a:gd name="f11" fmla="val 33159"/>
              <a:gd name="f12" fmla="+- 0 0 -270"/>
              <a:gd name="f13" fmla="+- 0 0 -90"/>
              <a:gd name="f14" fmla="+- 0 0 -180"/>
              <a:gd name="f15" fmla="abs f4"/>
              <a:gd name="f16" fmla="abs f5"/>
              <a:gd name="f17" fmla="abs f6"/>
              <a:gd name="f18" fmla="*/ f12 f0 1"/>
              <a:gd name="f19" fmla="*/ f13 f0 1"/>
              <a:gd name="f20" fmla="*/ f14 f0 1"/>
              <a:gd name="f21" fmla="?: f15 f4 1"/>
              <a:gd name="f22" fmla="?: f16 f5 1"/>
              <a:gd name="f23" fmla="?: f17 f6 1"/>
              <a:gd name="f24" fmla="*/ f18 1 f3"/>
              <a:gd name="f25" fmla="*/ f19 1 f3"/>
              <a:gd name="f26" fmla="*/ f20 1 f3"/>
              <a:gd name="f27" fmla="*/ f21 1 21600"/>
              <a:gd name="f28" fmla="*/ f22 1 21600"/>
              <a:gd name="f29" fmla="*/ 21600 f21 1"/>
              <a:gd name="f30" fmla="*/ 21600 f22 1"/>
              <a:gd name="f31" fmla="+- f24 0 f1"/>
              <a:gd name="f32" fmla="+- f25 0 f1"/>
              <a:gd name="f33" fmla="+- f26 0 f1"/>
              <a:gd name="f34" fmla="min f28 f27"/>
              <a:gd name="f35" fmla="*/ f29 1 f23"/>
              <a:gd name="f36" fmla="*/ f30 1 f23"/>
              <a:gd name="f37" fmla="val f35"/>
              <a:gd name="f38" fmla="val f36"/>
              <a:gd name="f39" fmla="*/ f7 f34 1"/>
              <a:gd name="f40" fmla="+- f38 0 f7"/>
              <a:gd name="f41" fmla="+- f37 0 f7"/>
              <a:gd name="f42" fmla="*/ f37 f34 1"/>
              <a:gd name="f43" fmla="*/ f38 f34 1"/>
              <a:gd name="f44" fmla="*/ f40 1 2"/>
              <a:gd name="f45" fmla="min f41 f40"/>
              <a:gd name="f46" fmla="*/ f41 f41 1"/>
              <a:gd name="f47" fmla="*/ f41 f34 1"/>
              <a:gd name="f48" fmla="*/ f45 f10 1"/>
              <a:gd name="f49" fmla="*/ f45 f11 1"/>
              <a:gd name="f50" fmla="*/ f48 1 100000"/>
              <a:gd name="f51" fmla="*/ f49 1 100000"/>
              <a:gd name="f52" fmla="+- f50 f51 0"/>
              <a:gd name="f53" fmla="*/ f50 f50 1"/>
              <a:gd name="f54" fmla="+- f51 0 f50"/>
              <a:gd name="f55" fmla="*/ f51 1 2"/>
              <a:gd name="f56" fmla="+- f7 f50 0"/>
              <a:gd name="f57" fmla="+- 0 0 f50"/>
              <a:gd name="f58" fmla="*/ f50 1 2"/>
              <a:gd name="f59" fmla="*/ f52 1 4"/>
              <a:gd name="f60" fmla="+- f46 0 f53"/>
              <a:gd name="f61" fmla="*/ f54 1 2"/>
              <a:gd name="f62" fmla="+- f38 0 f55"/>
              <a:gd name="f63" fmla="+- 0 0 f58"/>
              <a:gd name="f64" fmla="+- 0 0 f57"/>
              <a:gd name="f65" fmla="*/ f56 f34 1"/>
              <a:gd name="f66" fmla="*/ f58 f34 1"/>
              <a:gd name="f67" fmla="+- f44 0 f59"/>
              <a:gd name="f68" fmla="sqrt f60"/>
              <a:gd name="f69" fmla="+- 0 0 f63"/>
              <a:gd name="f70" fmla="*/ f62 f34 1"/>
              <a:gd name="f71" fmla="*/ f67 2 1"/>
              <a:gd name="f72" fmla="+- f67 f50 0"/>
              <a:gd name="f73" fmla="*/ f68 f67 1"/>
              <a:gd name="f74" fmla="*/ f67 f34 1"/>
              <a:gd name="f75" fmla="*/ f71 f71 1"/>
              <a:gd name="f76" fmla="*/ f73 1 f41"/>
              <a:gd name="f77" fmla="+- f67 f72 0"/>
              <a:gd name="f78" fmla="*/ f72 f34 1"/>
              <a:gd name="f79" fmla="+- f75 0 f53"/>
              <a:gd name="f80" fmla="+- f67 f76 0"/>
              <a:gd name="f81" fmla="+- f72 f76 0"/>
              <a:gd name="f82" fmla="+- 0 0 f76"/>
              <a:gd name="f83" fmla="*/ f77 1 2"/>
              <a:gd name="f84" fmla="sqrt f79"/>
              <a:gd name="f85" fmla="+- f80 0 f61"/>
              <a:gd name="f86" fmla="+- f81 f61 0"/>
              <a:gd name="f87" fmla="+- 0 0 f82"/>
              <a:gd name="f88" fmla="*/ f80 f34 1"/>
              <a:gd name="f89" fmla="*/ f83 f34 1"/>
              <a:gd name="f90" fmla="*/ f84 f41 1"/>
              <a:gd name="f91" fmla="at2 f64 f87"/>
              <a:gd name="f92" fmla="*/ f85 f34 1"/>
              <a:gd name="f93" fmla="*/ f86 f34 1"/>
              <a:gd name="f94" fmla="+- f91 f1 0"/>
              <a:gd name="f95" fmla="*/ f90 1 f71"/>
              <a:gd name="f96" fmla="*/ f94 f8 1"/>
              <a:gd name="f97" fmla="+- 0 0 f95"/>
              <a:gd name="f98" fmla="*/ f96 1 f0"/>
              <a:gd name="f99" fmla="+- 0 0 f97"/>
              <a:gd name="f100" fmla="+- 0 0 f98"/>
              <a:gd name="f101" fmla="at2 f99 f69"/>
              <a:gd name="f102" fmla="val f100"/>
              <a:gd name="f103" fmla="+- f101 f1 0"/>
              <a:gd name="f104" fmla="+- 0 0 f102"/>
              <a:gd name="f105" fmla="*/ f103 f8 1"/>
              <a:gd name="f106" fmla="*/ f104 f0 1"/>
              <a:gd name="f107" fmla="*/ f105 1 f0"/>
              <a:gd name="f108" fmla="*/ f106 1 f8"/>
              <a:gd name="f109" fmla="+- 0 0 f107"/>
              <a:gd name="f110" fmla="+- f108 0 f1"/>
              <a:gd name="f111" fmla="val f109"/>
              <a:gd name="f112" fmla="+- 0 0 f111"/>
              <a:gd name="f113" fmla="*/ f112 f0 1"/>
              <a:gd name="f114" fmla="*/ f113 1 f8"/>
              <a:gd name="f115" fmla="+- f114 0 f1"/>
              <a:gd name="f116" fmla="+- f115 0 f110"/>
              <a:gd name="f117" fmla="+- f110 f115 0"/>
              <a:gd name="f118" fmla="+- 0 0 f115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9" y="f66"/>
              </a:cxn>
              <a:cxn ang="f31">
                <a:pos x="f65" y="f92"/>
              </a:cxn>
              <a:cxn ang="f32">
                <a:pos x="f39" y="f70"/>
              </a:cxn>
              <a:cxn ang="f33">
                <a:pos x="f65" y="f93"/>
              </a:cxn>
              <a:cxn ang="f32">
                <a:pos x="f42" y="f89"/>
              </a:cxn>
            </a:cxnLst>
            <a:rect l="f39" t="f39" r="f42" b="f43"/>
            <a:pathLst>
              <a:path stroke="0">
                <a:moveTo>
                  <a:pt x="f39" y="f70"/>
                </a:moveTo>
                <a:lnTo>
                  <a:pt x="f65" y="f92"/>
                </a:lnTo>
                <a:lnTo>
                  <a:pt x="f65" y="f88"/>
                </a:lnTo>
                <a:arcTo wR="f47" hR="f74" stAng="f110" swAng="f116"/>
                <a:arcTo wR="f47" hR="f74" stAng="f118" swAng="f117"/>
                <a:lnTo>
                  <a:pt x="f65" y="f93"/>
                </a:lnTo>
                <a:close/>
              </a:path>
              <a:path stroke="0">
                <a:moveTo>
                  <a:pt x="f42" y="f78"/>
                </a:moveTo>
                <a:arcTo wR="f47" hR="f74" stAng="f7" swAng="f9"/>
                <a:lnTo>
                  <a:pt x="f39" y="f39"/>
                </a:lnTo>
                <a:arcTo wR="f47" hR="f74" stAng="f2" swAng="f1"/>
                <a:close/>
              </a:path>
              <a:path fill="none">
                <a:moveTo>
                  <a:pt x="f42" y="f78"/>
                </a:moveTo>
                <a:arcTo wR="f47" hR="f74" stAng="f7" swAng="f9"/>
                <a:lnTo>
                  <a:pt x="f39" y="f39"/>
                </a:lnTo>
                <a:arcTo wR="f47" hR="f74" stAng="f2" swAng="f1"/>
                <a:lnTo>
                  <a:pt x="f42" y="f78"/>
                </a:lnTo>
                <a:arcTo wR="f47" hR="f74" stAng="f7" swAng="f110"/>
                <a:lnTo>
                  <a:pt x="f65" y="f93"/>
                </a:lnTo>
                <a:lnTo>
                  <a:pt x="f39" y="f70"/>
                </a:lnTo>
                <a:lnTo>
                  <a:pt x="f65" y="f92"/>
                </a:lnTo>
                <a:lnTo>
                  <a:pt x="f65" y="f88"/>
                </a:lnTo>
                <a:arcTo wR="f47" hR="f74" stAng="f110" swAng="f116"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29" name="Стрелка вниз 47"/>
          <p:cNvSpPr/>
          <p:nvPr/>
        </p:nvSpPr>
        <p:spPr>
          <a:xfrm>
            <a:off x="4665642" y="4255187"/>
            <a:ext cx="138421" cy="302465"/>
          </a:xfrm>
          <a:custGeom>
            <a:avLst>
              <a:gd name="f0" fmla="val 1665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30" name="Стрелка влево 48"/>
          <p:cNvSpPr/>
          <p:nvPr/>
        </p:nvSpPr>
        <p:spPr>
          <a:xfrm>
            <a:off x="2974140" y="5868719"/>
            <a:ext cx="585143" cy="212049"/>
          </a:xfrm>
          <a:custGeom>
            <a:avLst>
              <a:gd name="f0" fmla="val 4578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*/ f19 f20 1"/>
              <a:gd name="f28" fmla="*/ 21600 f21 1"/>
              <a:gd name="f29" fmla="*/ 0 f21 1"/>
              <a:gd name="f30" fmla="*/ f20 f13 1"/>
              <a:gd name="f31" fmla="*/ f19 f12 1"/>
              <a:gd name="f32" fmla="+- f24 0 f3"/>
              <a:gd name="f33" fmla="+- f25 0 f3"/>
              <a:gd name="f34" fmla="*/ f27 1 10800"/>
              <a:gd name="f35" fmla="*/ f29 1 f21"/>
              <a:gd name="f36" fmla="*/ f28 1 f21"/>
              <a:gd name="f37" fmla="*/ f26 f13 1"/>
              <a:gd name="f38" fmla="+- f19 0 f34"/>
              <a:gd name="f39" fmla="*/ f36 f12 1"/>
              <a:gd name="f40" fmla="*/ f35 f13 1"/>
              <a:gd name="f41" fmla="*/ f36 f13 1"/>
              <a:gd name="f42" fmla="*/ f38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42" t="f30" r="f39" b="f37"/>
            <a:pathLst>
              <a:path w="21600" h="21600">
                <a:moveTo>
                  <a:pt x="f8" y="f20"/>
                </a:moveTo>
                <a:lnTo>
                  <a:pt x="f19" y="f20"/>
                </a:lnTo>
                <a:lnTo>
                  <a:pt x="f19" y="f7"/>
                </a:lnTo>
                <a:lnTo>
                  <a:pt x="f7" y="f9"/>
                </a:lnTo>
                <a:lnTo>
                  <a:pt x="f19" y="f8"/>
                </a:lnTo>
                <a:lnTo>
                  <a:pt x="f19" y="f26"/>
                </a:lnTo>
                <a:lnTo>
                  <a:pt x="f8" y="f26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31" name="Стрелка вправо 49"/>
          <p:cNvSpPr/>
          <p:nvPr/>
        </p:nvSpPr>
        <p:spPr>
          <a:xfrm>
            <a:off x="5856992" y="5872704"/>
            <a:ext cx="528066" cy="218879"/>
          </a:xfrm>
          <a:custGeom>
            <a:avLst>
              <a:gd name="f0" fmla="val 1712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  <p:sp>
        <p:nvSpPr>
          <p:cNvPr id="32" name="Стрелка вправо 50"/>
          <p:cNvSpPr/>
          <p:nvPr/>
        </p:nvSpPr>
        <p:spPr>
          <a:xfrm>
            <a:off x="4294443" y="6375955"/>
            <a:ext cx="634050" cy="218879"/>
          </a:xfrm>
          <a:custGeom>
            <a:avLst>
              <a:gd name="f0" fmla="val 1712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5873">
            <a:solidFill>
              <a:schemeClr val="bg2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2060"/>
              </a:solidFill>
              <a:uFillTx/>
              <a:latin typeface="Century Gothic" panose="020B0502020202020204" pitchFamily="34" charset="0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6062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116632"/>
            <a:ext cx="8588087" cy="101258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marL="7620" indent="179705" algn="ctr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ПРЕДЛАГАЕМЫЕ ДОПОЛНЕНИЯ </a:t>
            </a:r>
          </a:p>
          <a:p>
            <a:pPr marL="7620" indent="179705" algn="ctr">
              <a:lnSpc>
                <a:spcPct val="115000"/>
              </a:lnSpc>
              <a:spcAft>
                <a:spcPts val="0"/>
              </a:spcAft>
            </a:pPr>
            <a:endParaRPr lang="ru-RU" sz="2600" b="1" dirty="0">
              <a:solidFill>
                <a:schemeClr val="bg1"/>
              </a:solidFill>
              <a:latin typeface="Century Gothic" panose="020B0502020202020204" pitchFamily="34" charset="0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7237" y="1306143"/>
            <a:ext cx="8588088" cy="532453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26. </a:t>
            </a:r>
            <a:r>
              <a:rPr lang="kk-KZ" sz="17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Тестирование проводится в режиме онлайн </a:t>
            </a:r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в последнюю среду каждого месяца</a:t>
            </a:r>
            <a:r>
              <a:rPr lang="kk-KZ" sz="1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sz="17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27. Организацию тестирования проводят областные, городов Астана и Алматы </a:t>
            </a:r>
            <a:r>
              <a:rPr lang="kk-KZ" sz="17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управления образования</a:t>
            </a:r>
            <a:r>
              <a:rPr lang="kk-KZ" sz="17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sz="17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28. Областные, городов Астана и Алматы управления образования </a:t>
            </a:r>
            <a:r>
              <a:rPr lang="kk-KZ" sz="17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определяют место проведения</a:t>
            </a:r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 тестирования</a:t>
            </a:r>
            <a:r>
              <a:rPr lang="kk-KZ" sz="1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sz="17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29. Время начала тестирования – </a:t>
            </a:r>
            <a:r>
              <a:rPr lang="kk-KZ" sz="17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10.00 часов </a:t>
            </a:r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(по времени Астаны). </a:t>
            </a:r>
            <a:endParaRPr lang="ru-RU" sz="17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По завершении времени, выделенного на тестирование, программное обеспечение автоматически закрывается</a:t>
            </a:r>
            <a:r>
              <a:rPr lang="kk-KZ" sz="1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sz="17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30. </a:t>
            </a:r>
            <a:r>
              <a:rPr lang="kk-KZ" sz="17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Формируются коды </a:t>
            </a:r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правильных ответов</a:t>
            </a:r>
            <a:r>
              <a:rPr lang="kk-KZ" sz="1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sz="17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31. </a:t>
            </a:r>
            <a:r>
              <a:rPr lang="ru-RU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 прохождении тестирования кандидату </a:t>
            </a:r>
            <a:r>
              <a:rPr lang="ru-RU" sz="1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предлагается </a:t>
            </a:r>
            <a:r>
              <a:rPr lang="ru-RU" sz="17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90 </a:t>
            </a:r>
            <a:r>
              <a:rPr lang="ru-RU" sz="17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вопросов</a:t>
            </a:r>
            <a:r>
              <a:rPr lang="kk-KZ" sz="17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</a:t>
            </a:r>
            <a:endParaRPr lang="ru-RU" sz="17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- </a:t>
            </a:r>
            <a:r>
              <a:rPr lang="ru-RU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на знание </a:t>
            </a:r>
            <a:r>
              <a:rPr lang="ru-RU" sz="1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норм</a:t>
            </a:r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ативных правовых актов </a:t>
            </a:r>
            <a:r>
              <a:rPr lang="kk-KZ" sz="1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– 70 </a:t>
            </a:r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вопросов</a:t>
            </a:r>
            <a:r>
              <a:rPr lang="kk-KZ" sz="1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  <a:endParaRPr lang="ru-RU" sz="17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kk-KZ" sz="1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 </a:t>
            </a:r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основам педагогики и психологии – 20 вопросов</a:t>
            </a:r>
            <a:r>
              <a:rPr lang="kk-KZ" sz="1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endParaRPr lang="ru-RU" sz="17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700" dirty="0">
                <a:solidFill>
                  <a:srgbClr val="002060"/>
                </a:solidFill>
                <a:latin typeface="Century Gothic" panose="020B0502020202020204" pitchFamily="34" charset="0"/>
              </a:rPr>
              <a:t>32. Общее время тестирования – </a:t>
            </a:r>
            <a:r>
              <a:rPr lang="kk-KZ" sz="17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135 минут.</a:t>
            </a:r>
            <a:endParaRPr lang="ru-RU" sz="17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594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1" y="1484784"/>
            <a:ext cx="8588086" cy="5016758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33. </a:t>
            </a:r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Кандидаты подают заявление </a:t>
            </a: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на имя председателя Конкурсной комссии при органе управления образования, объявившем конкурс (далее – Комиссия), по форме согласно приложению 1 к настоящим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Правилам</a:t>
            </a: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34. Управления образования областей, городов Астана и Алматы </a:t>
            </a:r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формируют список кандидатов</a:t>
            </a: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, участвующих в тестировании, по форме согласно приложению 2 к настоящим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Правилам</a:t>
            </a: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35. </a:t>
            </a:r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Контроль над подготовкой компьютерных классов </a:t>
            </a: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производят управления образования областей, городов Астана и Алматы. Компьютерные классы должны находиться в пределах одного здания (корпуса). Тестирование может проводиться на базе одного или нескольких организаций образования</a:t>
            </a: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36. Кандидаты на должность руководителя государственных учреждений среднего образования </a:t>
            </a:r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запускаются в компьютерный класс по списку </a:t>
            </a: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по одному на основании документа, удостоверящего личность</a:t>
            </a: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37.  До начала тестирования </a:t>
            </a:r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ответственное лицо объясняет кандидатам правила поведения </a:t>
            </a: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кандидатов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на должность руководителя государственных учреждений среднего образования</a:t>
            </a:r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во время тестирования</a:t>
            </a: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6632"/>
            <a:ext cx="8588087" cy="5100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marL="7620" indent="179705" algn="ctr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ПРЕДЛАГАЕМЫЕ ДОПОЛНЕНИЯ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1374469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19" y="5517232"/>
            <a:ext cx="858808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49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. 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Сроки 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назначения 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и увольнения на должность </a:t>
            </a:r>
            <a:r>
              <a:rPr lang="ru-RU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руководител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я </a:t>
            </a:r>
            <a:r>
              <a:rPr lang="ru-RU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государственн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ых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учреждений среднего образования 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определяются </a:t>
            </a:r>
            <a:r>
              <a:rPr lang="kk-KZ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индивидуальным трудовым договором 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между работодателем и работником.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19" y="1340768"/>
            <a:ext cx="8588087" cy="341632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38. При проведении тестирования </a:t>
            </a:r>
            <a:r>
              <a:rPr lang="kk-KZ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кандидату не допускается выходить из аудитории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 без разрешения и сопровождения ответственного лица, переговариваться, пересаживаться с места на место, заносить в аудиторию и использовать шпаргалки, учебники и методическую литературу, калькулятор, фотоаппарат, мобильные средства связи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39. Контроль над </a:t>
            </a:r>
            <a:r>
              <a:rPr lang="kk-KZ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соблюдением технологии тестирования 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обеспечивают управления образования областей, 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г.г. 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Астана и Алматы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40. По завершении тестирования в программном обеспечении кандидату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на должность руководителя государственных учреждений среднего образования </a:t>
            </a:r>
            <a:r>
              <a:rPr lang="kk-KZ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выдается результат </a:t>
            </a:r>
            <a:r>
              <a:rPr lang="kk-KZ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тестир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ования.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6632"/>
            <a:ext cx="8588087" cy="5100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marL="7620" indent="179705" algn="ctr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ПРЕДЛАГАЕМЫЕ ДОПОЛНЕНИЯ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1035907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7730917"/>
              </p:ext>
            </p:extLst>
          </p:nvPr>
        </p:nvGraphicFramePr>
        <p:xfrm>
          <a:off x="251520" y="1484784"/>
          <a:ext cx="8568952" cy="4949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95308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Действующая редакция</a:t>
                      </a:r>
                      <a:endParaRPr lang="ru-RU" sz="1800" dirty="0">
                        <a:solidFill>
                          <a:schemeClr val="bg2">
                            <a:lumMod val="25000"/>
                          </a:schemeClr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Предлагаемая редакция</a:t>
                      </a:r>
                      <a:endParaRPr lang="ru-RU" sz="1800" dirty="0">
                        <a:solidFill>
                          <a:schemeClr val="bg2">
                            <a:lumMod val="25000"/>
                          </a:schemeClr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312">
                <a:tc>
                  <a:txBody>
                    <a:bodyPr/>
                    <a:lstStyle/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kk-KZ" sz="18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8.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Руководитель органа управления образованием, объявившего Конкурс, в течение трех рабочих дней заключает трудовой договор с участником конкурса, получившим положительный результат, сроком на четыре года </a:t>
                      </a:r>
                      <a:r>
                        <a:rPr lang="ru-RU" sz="1800" b="1" i="1" strike="sngStrike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 правом его продления один раз</a:t>
                      </a:r>
                      <a:r>
                        <a:rPr lang="ru-RU" sz="1800" i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и издает приказ о приеме на работу.</a:t>
                      </a:r>
                    </a:p>
                    <a:p>
                      <a:pPr marL="0" indent="447675" algn="just"/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kk-KZ" sz="18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8.</a:t>
                      </a:r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Руководитель органа управления образованием, объявившего Конкурс, в течение трех рабочих дней заключает трудовой договор с участником конкурса, получившим положительный результат, сроком на четыре года и издает приказ о приеме на работу.</a:t>
                      </a:r>
                    </a:p>
                    <a:p>
                      <a:pPr marL="0" indent="447675" algn="just"/>
                      <a:endParaRPr lang="kk-KZ" sz="1800" b="1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116632"/>
            <a:ext cx="8588087" cy="5100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marL="7620" indent="179705" algn="ctr">
              <a:lnSpc>
                <a:spcPct val="115000"/>
              </a:lnSpc>
              <a:spcAft>
                <a:spcPts val="0"/>
              </a:spcAft>
            </a:pPr>
            <a:r>
              <a:rPr lang="ru-RU" sz="2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ПРЕДЛАГАЕМЫЕ ИЗМЕНЕНИЯ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9765927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142</Words>
  <Application>Microsoft Office PowerPoint</Application>
  <PresentationFormat>Экран (4:3)</PresentationFormat>
  <Paragraphs>73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Ибраева Стэлла Амангельдиевна</dc:creator>
  <cp:lastModifiedBy>Жанар</cp:lastModifiedBy>
  <cp:revision>7</cp:revision>
  <dcterms:created xsi:type="dcterms:W3CDTF">2018-05-16T03:30:23Z</dcterms:created>
  <dcterms:modified xsi:type="dcterms:W3CDTF">2018-05-17T04:49:19Z</dcterms:modified>
</cp:coreProperties>
</file>